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Libre Franklin"/>
      <p:regular r:id="rId34"/>
      <p:bold r:id="rId35"/>
      <p:italic r:id="rId36"/>
      <p:boldItalic r:id="rId37"/>
    </p:embeddedFont>
    <p:embeddedFont>
      <p:font typeface="Libre Franklin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italic.fntdata"/><Relationship Id="rId20" Type="http://schemas.openxmlformats.org/officeDocument/2006/relationships/slide" Target="slides/slide15.xml"/><Relationship Id="rId41" Type="http://schemas.openxmlformats.org/officeDocument/2006/relationships/font" Target="fonts/LibreFranklin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ibreFranklin-bold.fntdata"/><Relationship Id="rId12" Type="http://schemas.openxmlformats.org/officeDocument/2006/relationships/slide" Target="slides/slide7.xml"/><Relationship Id="rId34" Type="http://schemas.openxmlformats.org/officeDocument/2006/relationships/font" Target="fonts/LibreFranklin-regular.fntdata"/><Relationship Id="rId15" Type="http://schemas.openxmlformats.org/officeDocument/2006/relationships/slide" Target="slides/slide10.xml"/><Relationship Id="rId37" Type="http://schemas.openxmlformats.org/officeDocument/2006/relationships/font" Target="fonts/LibreFranklin-boldItalic.fntdata"/><Relationship Id="rId14" Type="http://schemas.openxmlformats.org/officeDocument/2006/relationships/slide" Target="slides/slide9.xml"/><Relationship Id="rId36" Type="http://schemas.openxmlformats.org/officeDocument/2006/relationships/font" Target="fonts/LibreFranklin-italic.fntdata"/><Relationship Id="rId17" Type="http://schemas.openxmlformats.org/officeDocument/2006/relationships/slide" Target="slides/slide12.xml"/><Relationship Id="rId39" Type="http://schemas.openxmlformats.org/officeDocument/2006/relationships/font" Target="fonts/LibreFranklinMedium-bold.fntdata"/><Relationship Id="rId16" Type="http://schemas.openxmlformats.org/officeDocument/2006/relationships/slide" Target="slides/slide11.xml"/><Relationship Id="rId38" Type="http://schemas.openxmlformats.org/officeDocument/2006/relationships/font" Target="fonts/LibreFranklin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Songs: “Hunters of Kentucky” (Andrew Jackson’s campaign song) and “Little Know Ye Who’s Coming” (John Quincy Adam’s campaign theme song)</a:t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514350" y="5349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"/>
          <p:cNvSpPr txBox="1"/>
          <p:nvPr>
            <p:ph type="ctrTitle"/>
          </p:nvPr>
        </p:nvSpPr>
        <p:spPr>
          <a:xfrm>
            <a:off x="381000" y="4853411"/>
            <a:ext cx="84582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>
                <a:solidFill>
                  <a:srgbClr val="44332A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2385219" y="-526256"/>
            <a:ext cx="4525962" cy="8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 rot="5400000">
            <a:off x="4846637" y="2560638"/>
            <a:ext cx="585152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655638" y="350839"/>
            <a:ext cx="5851525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🞭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🞤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581400" y="76200"/>
            <a:ext cx="2895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🞭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🞤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🞫"/>
              <a:defRPr sz="2000"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🞲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🞩"/>
              <a:defRPr sz="18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6"/>
          <p:cNvCxnSpPr/>
          <p:nvPr/>
        </p:nvCxnSpPr>
        <p:spPr>
          <a:xfrm>
            <a:off x="514350" y="3444902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DCD0B0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180475" y="2947085"/>
            <a:ext cx="8686800" cy="118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7"/>
          <p:cNvCxnSpPr/>
          <p:nvPr/>
        </p:nvCxnSpPr>
        <p:spPr>
          <a:xfrm>
            <a:off x="514350" y="6019800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7"/>
          <p:cNvSpPr txBox="1"/>
          <p:nvPr>
            <p:ph type="title"/>
          </p:nvPr>
        </p:nvSpPr>
        <p:spPr>
          <a:xfrm>
            <a:off x="304800" y="5410200"/>
            <a:ext cx="8610600" cy="88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281444" y="666750"/>
            <a:ext cx="4290556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4645025" y="666750"/>
            <a:ext cx="4292241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0" sz="1800" cap="none">
                <a:solidFill>
                  <a:srgbClr val="AF762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281444" y="1316037"/>
            <a:ext cx="429055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4" type="body"/>
          </p:nvPr>
        </p:nvSpPr>
        <p:spPr>
          <a:xfrm>
            <a:off x="4648730" y="1316037"/>
            <a:ext cx="4288536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🞭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🞤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🞫"/>
              <a:defRPr sz="1800"/>
            </a:lvl3pPr>
            <a:lvl4pPr indent="-299719" lvl="3" marL="1828800" algn="l">
              <a:spcBef>
                <a:spcPts val="320"/>
              </a:spcBef>
              <a:spcAft>
                <a:spcPts val="0"/>
              </a:spcAft>
              <a:buSzPts val="1120"/>
              <a:buChar char="🞲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🞩"/>
              <a:defRPr sz="16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229600" y="6477000"/>
            <a:ext cx="76200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9"/>
          <p:cNvCxnSpPr/>
          <p:nvPr/>
        </p:nvCxnSpPr>
        <p:spPr>
          <a:xfrm>
            <a:off x="514350" y="5849117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9"/>
          <p:cNvSpPr txBox="1"/>
          <p:nvPr>
            <p:ph type="title"/>
          </p:nvPr>
        </p:nvSpPr>
        <p:spPr>
          <a:xfrm>
            <a:off x="457200" y="5486400"/>
            <a:ext cx="84582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457200" y="609600"/>
            <a:ext cx="3008313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3575050" y="609600"/>
            <a:ext cx="53403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🞭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🞤"/>
              <a:defRPr sz="28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🞫"/>
              <a:defRPr sz="2400"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🞲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🞩"/>
              <a:defRPr sz="20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3505200" y="616634"/>
            <a:ext cx="5029200" cy="36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00" endA="500" endPos="10000" fadeDir="5400000" kx="0" rotWithShape="0" algn="bl" stA="49000" stPos="0" sy="-90000" ky="0"/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b="0" i="0" sz="2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b="0" i="0" sz="2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b="0" i="0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381000" y="4993760"/>
            <a:ext cx="5867400" cy="522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 Medium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381000" y="5533218"/>
            <a:ext cx="586740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9725" spcFirstLastPara="1" rIns="91425" wrap="square" tIns="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81940" lvl="1" marL="914400" algn="l">
              <a:spcBef>
                <a:spcPts val="240"/>
              </a:spcBef>
              <a:spcAft>
                <a:spcPts val="0"/>
              </a:spcAft>
              <a:buSzPts val="840"/>
              <a:buChar char="🞤"/>
              <a:defRPr sz="1200"/>
            </a:lvl2pPr>
            <a:lvl3pPr indent="-273050" lvl="2" marL="1371600" algn="l">
              <a:spcBef>
                <a:spcPts val="200"/>
              </a:spcBef>
              <a:spcAft>
                <a:spcPts val="0"/>
              </a:spcAft>
              <a:buSzPts val="700"/>
              <a:buChar char="🞫"/>
              <a:defRPr sz="1000"/>
            </a:lvl3pPr>
            <a:lvl4pPr indent="-268605" lvl="3" marL="1828800" algn="l">
              <a:spcBef>
                <a:spcPts val="180"/>
              </a:spcBef>
              <a:spcAft>
                <a:spcPts val="0"/>
              </a:spcAft>
              <a:buSzPts val="630"/>
              <a:buChar char="🞲"/>
              <a:defRPr sz="900"/>
            </a:lvl4pPr>
            <a:lvl5pPr indent="-262889" lvl="4" marL="2286000" algn="l">
              <a:spcBef>
                <a:spcPts val="180"/>
              </a:spcBef>
              <a:spcAft>
                <a:spcPts val="0"/>
              </a:spcAft>
              <a:buSzPts val="540"/>
              <a:buChar char="🞩"/>
              <a:defRPr sz="900"/>
            </a:lvl5pPr>
            <a:lvl6pPr indent="-297179" lvl="5" marL="2743200" algn="l">
              <a:spcBef>
                <a:spcPts val="360"/>
              </a:spcBef>
              <a:spcAft>
                <a:spcPts val="0"/>
              </a:spcAft>
              <a:buSzPts val="1080"/>
              <a:buChar char="🞤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🞲"/>
              <a:defRPr/>
            </a:lvl7pPr>
            <a:lvl8pPr indent="-297179" lvl="7" marL="36576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8pPr>
            <a:lvl9pPr indent="-297179" lvl="8" marL="4114800" algn="l">
              <a:spcBef>
                <a:spcPts val="360"/>
              </a:spcBef>
              <a:spcAft>
                <a:spcPts val="0"/>
              </a:spcAft>
              <a:buSzPts val="1080"/>
              <a:buChar char="◼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084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🞭"/>
              <a:defRPr b="0" i="0" sz="3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306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60"/>
              <a:buFont typeface="Noto Sans Symbols"/>
              <a:buChar char="🞤"/>
              <a:defRPr b="0" i="0" sz="2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528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🞫"/>
              <a:defRPr b="0" i="0" sz="2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🞲"/>
              <a:defRPr b="0" i="0" sz="20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7179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🞩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717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🞤"/>
              <a:defRPr b="0" i="0" sz="1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8956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🞲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89559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◆"/>
              <a:defRPr b="0" i="0" sz="1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8194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D28E2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D38E27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cxnSp>
        <p:nvCxnSpPr>
          <p:cNvPr id="16" name="Google Shape;16;p1"/>
          <p:cNvCxnSpPr/>
          <p:nvPr/>
        </p:nvCxnSpPr>
        <p:spPr>
          <a:xfrm>
            <a:off x="514350" y="1050898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1"/>
          <p:cNvCxnSpPr/>
          <p:nvPr/>
        </p:nvCxnSpPr>
        <p:spPr>
          <a:xfrm>
            <a:off x="514350" y="1057986"/>
            <a:ext cx="8629650" cy="238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www.youtube.com/watch?v=TeCmtKxYfzA" TargetMode="External"/><Relationship Id="rId6" Type="http://schemas.openxmlformats.org/officeDocument/2006/relationships/hyperlink" Target="https://www.youtube.com/watch?v=eOUvw9dyNx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381000" y="4800600"/>
            <a:ext cx="84582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DEMOCRACY IN THE AMERICAN REPUBLIC</a:t>
            </a:r>
            <a:endParaRPr/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381000" y="38862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>
                <a:solidFill>
                  <a:srgbClr val="443329"/>
                </a:solidFill>
              </a:rPr>
              <a:t>History 180 - 5</a:t>
            </a:r>
            <a:endParaRPr>
              <a:solidFill>
                <a:srgbClr val="443329"/>
              </a:solidFill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0" y="336550"/>
            <a:ext cx="5475288" cy="4084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danielborses/Music/iTunes/iTunes Music/Oscar Brand/Presidential Campaign Songs/07 John Q. Adams- Little Know Ye Who's Coming.m4a" id="99" name="Google Shape;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0588" y="2874963"/>
            <a:ext cx="1524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danielborses/Music/iTunes/iTunes Music/Oscar Brand/Election Songs of the United States/03 The Hunters of Kentucky (1828).m4a"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0588" y="3371850"/>
            <a:ext cx="1524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_08_03_shays_rebellion"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350" y="101600"/>
            <a:ext cx="4819650" cy="6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SHAYS’ REBELLION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Shays’ Rebellion raised the prospect of a new type of tyranny – tyranny by the mob.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4 killed, 20 wounded in battle in January 1787.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Final battle is bloodless.</a:t>
            </a:r>
            <a:endParaRPr/>
          </a:p>
          <a:p>
            <a:pPr indent="-236220" lvl="0" marL="34290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-236220" lvl="0" marL="34290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Q: Is too much democracy a bad thing?</a:t>
            </a:r>
            <a:endParaRPr/>
          </a:p>
        </p:txBody>
      </p:sp>
      <p:sp>
        <p:nvSpPr>
          <p:cNvPr id="163" name="Google Shape;163;p22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8440" lvl="0" marL="342900" rtl="0" algn="l"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CONSTITUTIONAL CONVENTION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55 delegates met from May-September 1787 in “Independence Hall” in Philadelphia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Attendees: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Ben Franklin, John Jay, Alexander Hamilton, James Madison, George Washington</a:t>
            </a:r>
            <a:endParaRPr/>
          </a:p>
        </p:txBody>
      </p:sp>
      <p:sp>
        <p:nvSpPr>
          <p:cNvPr id="170" name="Google Shape;170;p23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Two plans: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Virginia Plan: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strong nat’l gov’t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Bicameral congress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National judiciary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New Jersey Plan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Strengthen the Articles of Confederation by giving Congress the power to tax interstate commerce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GREAT COMPROMISE – JULY 12, 1787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Lower house of congress (House of Representatives)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Directly Elected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Proportional representation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1400"/>
              <a:buChar char="🞫"/>
            </a:pPr>
            <a:r>
              <a:rPr lang="en-US"/>
              <a:t>Includes white population but 3/5 of the Black population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2-year term</a:t>
            </a:r>
            <a:endParaRPr/>
          </a:p>
        </p:txBody>
      </p:sp>
      <p:sp>
        <p:nvSpPr>
          <p:cNvPr id="177" name="Google Shape;177;p24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Upper house of Congress (Senate)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Elected by state legislatures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Same representation for large and small states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2 representatives each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6 year term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FEDERALISTS AND ANTI-FEDERALISTS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Federalists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Desire to render the government of the country adequate to the job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Distrust of “the mob”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Representative government</a:t>
            </a:r>
            <a:endParaRPr/>
          </a:p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Anti-Federalists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Liberty exists in state legislatures, close to the people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20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Distrust of government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Ideal of democracy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THE CONSTITUTION AND REPRESENTATIVE DEMOCRACY</a:t>
            </a:r>
            <a:endParaRPr sz="3240"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1025525" y="1554163"/>
            <a:ext cx="7966075" cy="488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1. President elected by electors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2. Senators named by state legislatures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3. Slave trade ends after 20 years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4. Congress has power to collect taxes and regulate commerce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5. “The Elastic Clause”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6. Nine states must ratify to have Const. go into effect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7. Federal power supreme over state law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CHECKS AND BALANCES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Three branches of government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Executive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Legislative (bicameral)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1. Senate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2. House of Representatives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Judiciary</a:t>
            </a:r>
            <a:endParaRPr/>
          </a:p>
          <a:p>
            <a:pPr indent="-161290" lvl="1" marL="74295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Amendment process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 OF RIGHTS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04800" y="138271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1. Freedom of religion, speech, press, assembly, and petition.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2. Right to keep and bear arms in order to maintain a well regulated militia.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3. No quartering of soldiers.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 4. Freedom from unreasonable searches and seizures.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 5. Right to due process of law, freedom from self-incrimination, double jeopardy.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6. Rights of accused persons, e.g., right to a speedy and public trial.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7. Right of trial by jury in civil cases.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8. Freedom from excessive bail, cruel and unusual punishments.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9. Other rights of the people. 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SzPts val="1540"/>
              <a:buChar char="🞭"/>
            </a:pPr>
            <a:r>
              <a:rPr lang="en-US" sz="2200"/>
              <a:t>10. Powers reserved to the states.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“ERA OF THE COMMON MAN”</a:t>
            </a:r>
            <a:endParaRPr/>
          </a:p>
        </p:txBody>
      </p:sp>
      <p:pic>
        <p:nvPicPr>
          <p:cNvPr descr="Jackson.tiff" id="208" name="Google Shape;20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08" r="-19408" t="0"/>
          <a:stretch/>
        </p:blipFill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intosh HD:Users:danielborses:Music:iTunes:iTunes Music:Oscar Brand:Election Songs of the United States:03 The Hunters of Kentucky (1828).m4a" id="209" name="Google Shape;2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3079750"/>
            <a:ext cx="15240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117475" y="6400800"/>
            <a:ext cx="82070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Know Ye Who’s Comin’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https://www.youtube.com/watch?v=TeCmtKxYfzA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117475" y="5936105"/>
            <a:ext cx="79625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Hunters of Kentucky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https://www.youtube.com/watch?v=eOUvw9dyNxE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ELECTION OF 1824</a:t>
            </a:r>
            <a:endParaRPr/>
          </a:p>
        </p:txBody>
      </p:sp>
      <p:pic>
        <p:nvPicPr>
          <p:cNvPr descr="1824.tiff" id="217" name="Google Shape;217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4758" r="-64758" t="0"/>
          <a:stretch/>
        </p:blipFill>
        <p:spPr>
          <a:xfrm>
            <a:off x="-192088" y="1295400"/>
            <a:ext cx="10675938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PRESIDENCY OF JOHN QUINCY ADAMS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4660900" y="1554163"/>
            <a:ext cx="4330700" cy="488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One-term president, leader of the “National Republicans”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 sz="2800"/>
              <a:t>Bookish, and aloof as partisan politics changed around him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13" y="1554163"/>
            <a:ext cx="3717925" cy="488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639763" y="6394450"/>
            <a:ext cx="3173412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1856 portrait of President Adams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QUESTIONS OF THE DAY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1) How did the immediate challenges following the American Revolution help shape the Constitution of the United States?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2) In what ways did the Jacksonian Era (the presidency of Andrew Jackson) serve to expand involvement in the American republic? In what ways did the republic continue to limit inclusion?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_11_02_election_of_1828" id="231" name="Google Shape;2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975" y="1411288"/>
            <a:ext cx="5651500" cy="57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ELECTION OF 1828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04800" y="1411288"/>
            <a:ext cx="2676525" cy="491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Popular participation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New campaign styles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SzPts val="1400"/>
              <a:buChar char="🞤"/>
            </a:pPr>
            <a:r>
              <a:rPr lang="en-US" sz="2000"/>
              <a:t>If the popular vote matters, how will political campaigns change?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New political parties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REIGN OF KING MOB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0660" lvl="0" marL="34290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t/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63" y="1412875"/>
            <a:ext cx="7037387" cy="5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925513"/>
            <a:ext cx="6350000" cy="47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606425" y="5757863"/>
            <a:ext cx="7716838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President Jackson shares a 1,400 pound wheel of cheese with the people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United States, demonstrating his populist touch.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88" y="519113"/>
            <a:ext cx="42799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ngandrew.tiff" id="253" name="Google Shape;25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1487488"/>
            <a:ext cx="3338513" cy="371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PERSISTENT EXCLUSION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 u="sng"/>
              <a:t>Included: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White men who owned property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White men without property who could support themselves financially</a:t>
            </a:r>
            <a:endParaRPr/>
          </a:p>
        </p:txBody>
      </p:sp>
      <p:sp>
        <p:nvSpPr>
          <p:cNvPr id="260" name="Google Shape;260;p36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 u="sng"/>
              <a:t>Excluded: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Paupers and felons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Women regardless of status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African Americans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680"/>
              <a:buChar char="🞤"/>
            </a:pPr>
            <a:r>
              <a:rPr lang="en-US"/>
              <a:t>Property requirements often kept for African Americans	</a:t>
            </a:r>
            <a:endParaRPr/>
          </a:p>
          <a:p>
            <a:pPr indent="-179069" lvl="1" marL="74295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TIME: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“Social Histories of Antebellum America 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Required reading: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Roark chapter 10 (303-309), Roark chapter 11 (319-320), Chapter 12 (339-342, 358-362), Chapter 13 (all)</a:t>
            </a:r>
            <a:endParaRPr/>
          </a:p>
          <a:p>
            <a:pPr indent="-161290" lvl="1" marL="74295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TERMS TO REVIEW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Articles of Confederation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Northwest Ordinance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Shays’ Rebellion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Constitutional Convention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Antifederalists</a:t>
            </a:r>
            <a:endParaRPr/>
          </a:p>
        </p:txBody>
      </p:sp>
      <p:sp>
        <p:nvSpPr>
          <p:cNvPr id="273" name="Google Shape;273;p38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Federalists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The U.S. Bill of Rights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minority rights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Marquis de Lafayette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John Quincy Adams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Andrew Jackson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“King Andrew I”</a:t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 QUESTIONS TO REVIEW</a:t>
            </a:r>
            <a:endParaRPr/>
          </a:p>
        </p:txBody>
      </p:sp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What factors accounted for the ability of the American “patriots” to win the Revolutionary War?</a:t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None/>
            </a:pPr>
            <a:r>
              <a:rPr lang="en-US"/>
              <a:t>	</a:t>
            </a:r>
            <a:r>
              <a:rPr lang="en-US" sz="2400"/>
              <a:t>Why did the framers of the U.S. Constitution fear that the Articles of Confederation had allowed for too much democracy? In what ways could the Constitution be seen as a conservative document after the turmoil of the American Revolution? In what ways were its use of federal power unprecedented?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LIBERTY: THE AMERICAN REVOLUTION, EP. 6  ARE WE TO BE A NATION</a:t>
            </a:r>
            <a:endParaRPr sz="3240"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04800" y="1600200"/>
            <a:ext cx="419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60"/>
              <a:buChar char="🞭"/>
            </a:pPr>
            <a:r>
              <a:rPr lang="en-US" sz="1800"/>
              <a:t>What were the major issues afflicting the newly independent American states after 1783? In what ways did the framing of the U.S. Constitution serve to address some of those issues?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Terms: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Loyalists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deference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John Adams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Char char="🞭"/>
            </a:pPr>
            <a:r>
              <a:rPr lang="en-US"/>
              <a:t>Alexander Hamilton</a:t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  <a:p>
            <a:pPr indent="-218440" lvl="0" marL="34290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96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idx="2" type="body"/>
          </p:nvPr>
        </p:nvSpPr>
        <p:spPr>
          <a:xfrm>
            <a:off x="4648200" y="1600200"/>
            <a:ext cx="434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Noah Webster’s speller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currency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taxation authority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Shay’s Rebellion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Constitutional Convention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James Madison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minority rights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Antifederalists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Bill of Rights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Char char="🞭"/>
            </a:pPr>
            <a:r>
              <a:rPr lang="en-US" sz="2400"/>
              <a:t>slavery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 sz="2400"/>
          </a:p>
          <a:p>
            <a:pPr indent="-236220" lvl="0" marL="342900" rtl="0" algn="l">
              <a:spcBef>
                <a:spcPts val="4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/>
              <a:t>A REVOLUTION IN THOUGHT, NOT JUST POLITICS</a:t>
            </a:r>
            <a:endParaRPr sz="3240"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304800" y="117951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republicanism – from Latin </a:t>
            </a:r>
            <a:r>
              <a:rPr i="1" lang="en-US"/>
              <a:t>res publica, </a:t>
            </a:r>
            <a:r>
              <a:rPr lang="en-US"/>
              <a:t>the public thing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Some elements of republicanism: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Complete rejection of monarchy (monarchy = tyranny)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Rejection of most hierarchical authority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Public virtue is the center of political life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Government power leads to tyranny and oppression (governments should govern as little as possible)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Sovereignty flows upward from the people, not down from a leader (Need consent of the governed)</a:t>
            </a:r>
            <a:endParaRPr/>
          </a:p>
          <a:p>
            <a:pPr indent="-161290" lvl="1" marL="742950" rtl="0" algn="l"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CONSTITUTES THE PEOPLE?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Those without property?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Women?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Native Americans?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African Americans?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ARTICLES OF CONFEDERATION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Question: Strong government or loose?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Powers of Congress: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1. Regulate foreign affairs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2. Declare war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3. Mediate boundaries between states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4. Manage a national Post Office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680"/>
              <a:buChar char="🞫"/>
            </a:pPr>
            <a:r>
              <a:rPr lang="en-US"/>
              <a:t>5. Sign treaties with Indians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Also, national citizenship (not state)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Limited power to Tax (power resides in the states)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blems.tiff" id="130" name="Google Shape;1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900" y="1192213"/>
            <a:ext cx="5354638" cy="56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OF THE WESTERN LANDS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rders.tiff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457200"/>
            <a:ext cx="5654675" cy="603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type="title"/>
          </p:nvPr>
        </p:nvSpPr>
        <p:spPr>
          <a:xfrm>
            <a:off x="301625" y="457200"/>
            <a:ext cx="8686800" cy="841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5692775" y="1644650"/>
            <a:ext cx="3451225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 sz="2400">
                <a:latin typeface="Libre Franklin Medium"/>
                <a:ea typeface="Libre Franklin Medium"/>
                <a:cs typeface="Libre Franklin Medium"/>
                <a:sym typeface="Libre Franklin Medium"/>
              </a:rPr>
              <a:t>The Northwest Ordinance of 1787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 sz="2400"/>
              <a:t>Established a pattern for the creation of new states.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rPr lang="en-US" sz="2400"/>
              <a:t>One of the great successes of the Confederation government.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FOREIGN POLICY CHALLENGES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British forts in the NW territory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Forts Detroit, Michilimackinanc, Niagara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Native Americans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1960"/>
              <a:buChar char="🞤"/>
            </a:pPr>
            <a:r>
              <a:rPr lang="en-US"/>
              <a:t>Treaty of Fort Stanwix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Spanish control of New Orleans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175" y="4357688"/>
            <a:ext cx="254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5786438" y="6219825"/>
            <a:ext cx="110966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Jay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DOMESTIC CHALLENGES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National Debt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Loss of Trade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2240"/>
              <a:buChar char="🞭"/>
            </a:pPr>
            <a:r>
              <a:rPr lang="en-US"/>
              <a:t>Issue of Taxation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ek">
  <a:themeElements>
    <a:clrScheme name="Trek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Trek">
    <a:dk1>
      <a:srgbClr val="000000"/>
    </a:dk1>
    <a:lt1>
      <a:srgbClr val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